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97" r:id="rId2"/>
    <p:sldId id="296" r:id="rId3"/>
    <p:sldId id="284" r:id="rId4"/>
    <p:sldId id="258" r:id="rId5"/>
    <p:sldId id="259" r:id="rId6"/>
    <p:sldId id="260" r:id="rId7"/>
    <p:sldId id="261" r:id="rId8"/>
    <p:sldId id="262" r:id="rId9"/>
    <p:sldId id="286" r:id="rId10"/>
    <p:sldId id="294" r:id="rId11"/>
    <p:sldId id="292" r:id="rId12"/>
    <p:sldId id="263" r:id="rId13"/>
    <p:sldId id="288" r:id="rId14"/>
    <p:sldId id="290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60"/>
  </p:normalViewPr>
  <p:slideViewPr>
    <p:cSldViewPr>
      <p:cViewPr varScale="1">
        <p:scale>
          <a:sx n="70" d="100"/>
          <a:sy n="70" d="100"/>
        </p:scale>
        <p:origin x="5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3B203-446A-41DF-B80B-7386068C5F9B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94CD3-448C-4102-8C70-CA262A2780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85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1A4E35-4EC0-4334-BCC3-EB89C8B4F173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247A9C-887D-411E-87AE-D4153F553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A4E35-4EC0-4334-BCC3-EB89C8B4F173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47A9C-887D-411E-87AE-D4153F553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A4E35-4EC0-4334-BCC3-EB89C8B4F173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47A9C-887D-411E-87AE-D4153F553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A4E35-4EC0-4334-BCC3-EB89C8B4F173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47A9C-887D-411E-87AE-D4153F55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A4E35-4EC0-4334-BCC3-EB89C8B4F173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47A9C-887D-411E-87AE-D4153F55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A4E35-4EC0-4334-BCC3-EB89C8B4F173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47A9C-887D-411E-87AE-D4153F55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A4E35-4EC0-4334-BCC3-EB89C8B4F173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47A9C-887D-411E-87AE-D4153F553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A4E35-4EC0-4334-BCC3-EB89C8B4F173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47A9C-887D-411E-87AE-D4153F55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1A4E35-4EC0-4334-BCC3-EB89C8B4F173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47A9C-887D-411E-87AE-D4153F553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1A4E35-4EC0-4334-BCC3-EB89C8B4F173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247A9C-887D-411E-87AE-D4153F553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1A4E35-4EC0-4334-BCC3-EB89C8B4F173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247A9C-887D-411E-87AE-D4153F553B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1A4E35-4EC0-4334-BCC3-EB89C8B4F173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247A9C-887D-411E-87AE-D4153F553B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</a:t>
            </a:r>
            <a:r>
              <a:rPr lang="en-US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quote integration?</a:t>
            </a:r>
            <a:endParaRPr lang="en-US" sz="3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en-US" dirty="0"/>
          </a:p>
          <a:p>
            <a:r>
              <a:rPr lang="en-US" i="1" dirty="0" smtClean="0"/>
              <a:t>Why is this really, really important????</a:t>
            </a:r>
          </a:p>
          <a:p>
            <a:pPr lvl="1"/>
            <a:r>
              <a:rPr lang="en-US" b="1" dirty="0" smtClean="0"/>
              <a:t>You have to use direct quotes in your </a:t>
            </a:r>
            <a:r>
              <a:rPr lang="en-US" b="1" i="1" u="sng" dirty="0" smtClean="0"/>
              <a:t>Animal Farm </a:t>
            </a:r>
            <a:r>
              <a:rPr lang="en-US" b="1" dirty="0" smtClean="0"/>
              <a:t>final paper!</a:t>
            </a:r>
          </a:p>
          <a:p>
            <a:pPr marL="393192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I LEARN TODAY?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9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quotation marks.</a:t>
            </a:r>
          </a:p>
          <a:p>
            <a:r>
              <a:rPr lang="en-US" dirty="0" smtClean="0"/>
              <a:t>Remember it should look like the following: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>
              <a:buNone/>
            </a:pPr>
            <a:r>
              <a:rPr lang="en-US" sz="3500" dirty="0" smtClean="0"/>
              <a:t>“This is a quote?” (Orwell, 10). 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PUNCUTATION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170840">
            <a:off x="6135094" y="221483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Freestyle Script" pitchFamily="66" charset="0"/>
              </a:rPr>
              <a:t>Page Number!</a:t>
            </a:r>
            <a:endParaRPr lang="en-US" sz="4000" b="1" dirty="0">
              <a:latin typeface="Freestyle Script" pitchFamily="66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477000" y="32766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6858000" y="4460413"/>
            <a:ext cx="2286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62600" y="5181600"/>
            <a:ext cx="2030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Freestyle Script" pitchFamily="66" charset="0"/>
              </a:rPr>
              <a:t>Still a Period</a:t>
            </a:r>
            <a:endParaRPr lang="en-US" sz="4000" b="1" dirty="0">
              <a:latin typeface="Freestyle Script" pitchFamily="66" charset="0"/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4114800" y="4572000"/>
            <a:ext cx="2286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95600" y="5257800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Freestyle Script" pitchFamily="66" charset="0"/>
              </a:rPr>
              <a:t>End Quotation Marks</a:t>
            </a:r>
            <a:endParaRPr lang="en-US" sz="4000" b="1" dirty="0">
              <a:latin typeface="Freestyle Script" pitchFamily="66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4191000" y="32004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362200" y="25908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Freestyle Script" pitchFamily="66" charset="0"/>
              </a:rPr>
              <a:t>! Or ? Mark</a:t>
            </a:r>
            <a:endParaRPr lang="en-US" sz="4000" b="1" dirty="0"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Citation will be:</a:t>
            </a:r>
          </a:p>
          <a:p>
            <a:endParaRPr lang="en-US" dirty="0" smtClean="0"/>
          </a:p>
          <a:p>
            <a:r>
              <a:rPr lang="en-US" sz="3500" b="1" u="sng" dirty="0" smtClean="0"/>
              <a:t>Author’s Last Name </a:t>
            </a:r>
            <a:r>
              <a:rPr lang="en-US" dirty="0" smtClean="0"/>
              <a:t>or </a:t>
            </a:r>
            <a:r>
              <a:rPr lang="en-US" sz="3500" b="1" u="sng" dirty="0" smtClean="0"/>
              <a:t>Article Title </a:t>
            </a:r>
            <a:r>
              <a:rPr lang="en-US" dirty="0" smtClean="0"/>
              <a:t>(shorten if needed), and a </a:t>
            </a:r>
            <a:r>
              <a:rPr lang="en-US" sz="3500" b="1" u="sng" dirty="0" smtClean="0"/>
              <a:t>page number </a:t>
            </a:r>
            <a:r>
              <a:rPr lang="en-US" dirty="0" smtClean="0"/>
              <a:t>if available.  </a:t>
            </a:r>
          </a:p>
          <a:p>
            <a:endParaRPr lang="en-US" dirty="0" smtClean="0"/>
          </a:p>
          <a:p>
            <a:r>
              <a:rPr lang="en-US" dirty="0" smtClean="0"/>
              <a:t>Use MLA citation—this will be on the research paper!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the space on your packet to create a sentence of your own using a quote from </a:t>
            </a:r>
            <a:r>
              <a:rPr lang="en-US" i="1" dirty="0" smtClean="0"/>
              <a:t>Animal Farm</a:t>
            </a:r>
            <a:r>
              <a:rPr lang="en-US" dirty="0" smtClean="0"/>
              <a:t>…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i="1" dirty="0" smtClean="0"/>
              <a:t>Research show tanning and cigarettes ads have “striking similarities” (“Mixed Messages”).</a:t>
            </a:r>
            <a:r>
              <a:rPr lang="en-U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85800" y="4114800"/>
            <a:ext cx="3581400" cy="838200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309863">
            <a:off x="3625586" y="5228602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Freestyle Script" pitchFamily="66" charset="0"/>
              </a:rPr>
              <a:t> </a:t>
            </a:r>
            <a:r>
              <a:rPr lang="en-US" sz="3200" b="1" dirty="0" smtClean="0">
                <a:latin typeface="Freestyle Script" pitchFamily="66" charset="0"/>
              </a:rPr>
              <a:t>LOTSA SAUCE!</a:t>
            </a:r>
            <a:endParaRPr lang="en-US" sz="3200" b="1" dirty="0"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			</a:t>
            </a:r>
            <a:r>
              <a:rPr lang="en-US" b="1" i="1" dirty="0" smtClean="0"/>
              <a:t>Prompts</a:t>
            </a:r>
          </a:p>
          <a:p>
            <a:pPr lvl="0"/>
            <a:r>
              <a:rPr lang="en-US" dirty="0"/>
              <a:t>What are the key allegories Orwell uses and </a:t>
            </a:r>
            <a:r>
              <a:rPr lang="en-US" b="1" dirty="0"/>
              <a:t>why</a:t>
            </a:r>
            <a:r>
              <a:rPr lang="en-US" dirty="0"/>
              <a:t>?</a:t>
            </a:r>
          </a:p>
          <a:p>
            <a:pPr lvl="0"/>
            <a:r>
              <a:rPr lang="en-US" dirty="0"/>
              <a:t>What propaganda does Squealer use and </a:t>
            </a:r>
            <a:r>
              <a:rPr lang="en-US" b="1" dirty="0"/>
              <a:t>why</a:t>
            </a:r>
            <a:r>
              <a:rPr lang="en-US" dirty="0"/>
              <a:t>? </a:t>
            </a:r>
          </a:p>
          <a:p>
            <a:pPr lvl="0"/>
            <a:r>
              <a:rPr lang="en-US" dirty="0"/>
              <a:t>Who is responsible for Napoleon’s rule and control? </a:t>
            </a:r>
            <a:r>
              <a:rPr lang="en-US" b="1" dirty="0"/>
              <a:t>Why</a:t>
            </a:r>
            <a:r>
              <a:rPr lang="en-US" dirty="0"/>
              <a:t>?</a:t>
            </a:r>
          </a:p>
          <a:p>
            <a:pPr lvl="0"/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i="1" dirty="0" smtClean="0"/>
              <a:t>Grading Tips:</a:t>
            </a:r>
          </a:p>
          <a:p>
            <a:pPr lvl="1"/>
            <a:r>
              <a:rPr lang="en-US" dirty="0" smtClean="0"/>
              <a:t>1. Use at least two quotes, but for an “A</a:t>
            </a:r>
            <a:r>
              <a:rPr lang="en-US" dirty="0" smtClean="0"/>
              <a:t>” </a:t>
            </a:r>
            <a:r>
              <a:rPr lang="en-US" dirty="0" smtClean="0"/>
              <a:t>use more evidence or try evidence from one of our mentor texts.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UP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thing I have learned is…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you write your </a:t>
            </a:r>
            <a:r>
              <a:rPr lang="en-US" i="1" u="sng" dirty="0"/>
              <a:t>A</a:t>
            </a:r>
            <a:r>
              <a:rPr lang="en-US" i="1" u="sng" dirty="0" smtClean="0"/>
              <a:t>nimal </a:t>
            </a:r>
            <a:r>
              <a:rPr lang="en-US" i="1" u="sng" dirty="0"/>
              <a:t>F</a:t>
            </a:r>
            <a:r>
              <a:rPr lang="en-US" i="1" u="sng" dirty="0" smtClean="0"/>
              <a:t>arm </a:t>
            </a:r>
            <a:r>
              <a:rPr lang="en-US" dirty="0" smtClean="0"/>
              <a:t>paper, you need to use direct word-for-word evidence from your book.</a:t>
            </a:r>
          </a:p>
          <a:p>
            <a:endParaRPr lang="en-US" dirty="0"/>
          </a:p>
          <a:p>
            <a:r>
              <a:rPr lang="en-US" dirty="0" smtClean="0"/>
              <a:t>When you take some out of the text and include it in your own writing, you are “quoting” it.</a:t>
            </a:r>
          </a:p>
          <a:p>
            <a:endParaRPr lang="en-US" dirty="0"/>
          </a:p>
          <a:p>
            <a:r>
              <a:rPr lang="en-US" dirty="0" smtClean="0"/>
              <a:t>When you use a quote, you have to do quote integration so that the quote flows and is cited properly—if not, it is plagiarism and creates weak writing.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662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066800"/>
            <a:ext cx="8458200" cy="4038600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***Highlight the direct quotes!</a:t>
            </a:r>
          </a:p>
          <a:p>
            <a:pPr algn="l"/>
            <a:endParaRPr lang="en-US" sz="2000" dirty="0" smtClean="0"/>
          </a:p>
          <a:p>
            <a:pPr lvl="0" algn="l"/>
            <a:r>
              <a:rPr lang="en-US" sz="2000" dirty="0" smtClean="0"/>
              <a:t>When you think about dystopia, the short story </a:t>
            </a:r>
            <a:r>
              <a:rPr lang="en-US" sz="2000" b="1" i="1" dirty="0" smtClean="0"/>
              <a:t>Harrison Bergeron</a:t>
            </a:r>
            <a:r>
              <a:rPr lang="en-US" sz="2000" dirty="0" smtClean="0"/>
              <a:t> is a perfect example because the government gave people “a little mental handicap” (Vonnegut, 1) to make everyone </a:t>
            </a:r>
            <a:r>
              <a:rPr lang="en-US" sz="2000" i="1" dirty="0" smtClean="0"/>
              <a:t>equal</a:t>
            </a:r>
            <a:r>
              <a:rPr lang="en-US" sz="2000" dirty="0" smtClean="0"/>
              <a:t>.  But, the true results are scary…</a:t>
            </a:r>
          </a:p>
          <a:p>
            <a:pPr algn="l"/>
            <a:r>
              <a:rPr lang="en-US" sz="2000" dirty="0" smtClean="0"/>
              <a:t> </a:t>
            </a:r>
          </a:p>
          <a:p>
            <a:pPr lvl="0" algn="l"/>
            <a:r>
              <a:rPr lang="en-US" sz="2000" dirty="0" smtClean="0"/>
              <a:t>When you think about dystopia, the short story </a:t>
            </a:r>
            <a:r>
              <a:rPr lang="en-US" sz="2000" b="1" i="1" dirty="0" smtClean="0"/>
              <a:t>Harrison Bergeron</a:t>
            </a:r>
            <a:r>
              <a:rPr lang="en-US" sz="2000" dirty="0" smtClean="0"/>
              <a:t> is a perfect example because the government gave people handicaps. “George, while his intelligence was way above normal, had a little mental handicap radio in his ear” (Vonnegut, 1). This made everyone </a:t>
            </a:r>
            <a:r>
              <a:rPr lang="en-US" sz="2000" i="1" dirty="0" smtClean="0"/>
              <a:t>equal.  </a:t>
            </a:r>
            <a:r>
              <a:rPr lang="en-US" sz="2000" dirty="0" smtClean="0"/>
              <a:t>But, the true results are scary…</a:t>
            </a: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524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READS BETTER??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You don’t want  </a:t>
            </a:r>
            <a:r>
              <a:rPr lang="en-US" sz="3500" b="1" u="sng" dirty="0" smtClean="0"/>
              <a:t>HOVERING </a:t>
            </a:r>
            <a:r>
              <a:rPr lang="en-US" b="1" dirty="0" smtClean="0"/>
              <a:t> </a:t>
            </a:r>
            <a:r>
              <a:rPr lang="en-US" b="1" dirty="0" smtClean="0"/>
              <a:t>Quotes.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r>
              <a:rPr lang="en-US" b="1" dirty="0" smtClean="0"/>
              <a:t>Instead you want to mix </a:t>
            </a:r>
            <a:r>
              <a:rPr lang="en-US" sz="3600" b="1" u="sng" dirty="0" smtClean="0"/>
              <a:t>YOUR</a:t>
            </a:r>
            <a:r>
              <a:rPr lang="en-US" b="1" dirty="0" smtClean="0"/>
              <a:t> words and the </a:t>
            </a:r>
            <a:r>
              <a:rPr lang="en-US" sz="3500" b="1" u="sng" dirty="0" smtClean="0"/>
              <a:t>TEXT’S </a:t>
            </a:r>
            <a:r>
              <a:rPr lang="en-US" b="1" dirty="0" smtClean="0"/>
              <a:t> words.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is very bad when the quote “hovers” and has no grounding in a body paragraph.  It disrupts the flow of your ideas.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The book says, </a:t>
            </a:r>
            <a:r>
              <a:rPr lang="en-US" dirty="0" smtClean="0"/>
              <a:t>“the things they carried were largely determined by necessity” (O’Brien, 2).</a:t>
            </a:r>
          </a:p>
          <a:p>
            <a:r>
              <a:rPr lang="en-US" dirty="0" smtClean="0"/>
              <a:t>So use one of the following: </a:t>
            </a:r>
            <a:r>
              <a:rPr lang="en-US" sz="3600" b="1" u="sng" dirty="0" smtClean="0"/>
              <a:t>DAB</a:t>
            </a:r>
            <a:r>
              <a:rPr lang="en-US" dirty="0" smtClean="0"/>
              <a:t>, </a:t>
            </a:r>
            <a:r>
              <a:rPr lang="en-US" sz="3500" b="1" u="sng" dirty="0" smtClean="0"/>
              <a:t>DOLLOP</a:t>
            </a:r>
            <a:r>
              <a:rPr lang="en-US" dirty="0" smtClean="0"/>
              <a:t>, or </a:t>
            </a:r>
            <a:r>
              <a:rPr lang="en-US" sz="3500" b="1" u="sng" dirty="0" smtClean="0"/>
              <a:t>LOTSA SAUCE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This will help fix those hovering quotes!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9255286">
            <a:off x="5512965" y="994182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Freestyle Script" pitchFamily="66" charset="0"/>
              </a:rPr>
              <a:t>Text’s Words</a:t>
            </a:r>
            <a:endParaRPr lang="en-US" sz="4000" b="1" dirty="0"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9255286">
            <a:off x="1093365" y="1146582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Freestyle Script" pitchFamily="66" charset="0"/>
              </a:rPr>
              <a:t>My Words!</a:t>
            </a:r>
            <a:endParaRPr lang="en-US" sz="4000" b="1" dirty="0">
              <a:latin typeface="Freestyle Script" pitchFamily="66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057400" y="20574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477000" y="19812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age.shutterstock.com/display_pic_with_logo/11211/11211,1121394564,8/stock-photo-dab-of-mustard-4257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152400"/>
            <a:ext cx="2465961" cy="3429000"/>
          </a:xfrm>
          <a:prstGeom prst="rect">
            <a:avLst/>
          </a:prstGeom>
          <a:noFill/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69342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b="1" u="sng" dirty="0" smtClean="0"/>
              <a:t>Squealer states</a:t>
            </a:r>
            <a:r>
              <a:rPr lang="en-US" dirty="0" smtClean="0"/>
              <a:t>, “the windmill was, in fact, Napoleon’s own creation” (Orwell, 71).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is a </a:t>
            </a:r>
            <a:r>
              <a:rPr lang="en-US" sz="3600" b="1" u="sng" dirty="0" smtClean="0"/>
              <a:t>DAB</a:t>
            </a:r>
            <a:r>
              <a:rPr lang="en-US" dirty="0" smtClean="0"/>
              <a:t> because…</a:t>
            </a:r>
          </a:p>
          <a:p>
            <a:r>
              <a:rPr lang="en-US" b="1" dirty="0" smtClean="0"/>
              <a:t>It is only a little bit of my words, and lots of words from the text.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9255286">
            <a:off x="4446164" y="1146583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Freestyle Script" pitchFamily="66" charset="0"/>
              </a:rPr>
              <a:t>Text’s Words</a:t>
            </a:r>
            <a:endParaRPr lang="en-US" sz="4000" b="1" dirty="0"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9255286">
            <a:off x="1093365" y="1146582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Freestyle Script" pitchFamily="66" charset="0"/>
              </a:rPr>
              <a:t>My Words!</a:t>
            </a:r>
            <a:endParaRPr lang="en-US" sz="4000" b="1" dirty="0">
              <a:latin typeface="Freestyle Script" pitchFamily="66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057400" y="20574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410200" y="20574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1534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 lvl="0"/>
            <a:r>
              <a:rPr lang="en-US" sz="3600" b="1" u="sng" dirty="0" smtClean="0"/>
              <a:t>The </a:t>
            </a:r>
            <a:r>
              <a:rPr lang="en-US" sz="3600" b="1" i="1" u="sng" dirty="0" smtClean="0"/>
              <a:t>Current Health Teens </a:t>
            </a:r>
            <a:r>
              <a:rPr lang="en-US" sz="3600" b="1" u="sng" dirty="0" smtClean="0"/>
              <a:t>editorial mentions, </a:t>
            </a:r>
            <a:r>
              <a:rPr lang="en-US" sz="3600" dirty="0" smtClean="0"/>
              <a:t>“we need a tanning version of the successful anti-tobacco efforts!” (“Mixed Messages”).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This is a </a:t>
            </a:r>
            <a:r>
              <a:rPr lang="en-US" sz="3600" b="1" u="sng" dirty="0" smtClean="0"/>
              <a:t>DOLLOP</a:t>
            </a:r>
            <a:r>
              <a:rPr lang="en-US" sz="3600" dirty="0" smtClean="0"/>
              <a:t> </a:t>
            </a:r>
            <a:r>
              <a:rPr lang="en-US" dirty="0" smtClean="0"/>
              <a:t>because…</a:t>
            </a:r>
          </a:p>
          <a:p>
            <a:pPr>
              <a:buNone/>
            </a:pPr>
            <a:r>
              <a:rPr lang="en-US" b="1" dirty="0" smtClean="0"/>
              <a:t>It is more of my words and should read half and half.</a:t>
            </a:r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457200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Freestyle Script" pitchFamily="66" charset="0"/>
              </a:rPr>
              <a:t>Text’s Words</a:t>
            </a:r>
            <a:endParaRPr lang="en-US" sz="4000" b="1" dirty="0"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9255286">
            <a:off x="1093365" y="1146582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Freestyle Script" pitchFamily="66" charset="0"/>
              </a:rPr>
              <a:t>My Words!</a:t>
            </a:r>
            <a:endParaRPr lang="en-US" sz="4000" b="1" dirty="0">
              <a:latin typeface="Freestyle Script" pitchFamily="66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057400" y="20574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434" name="Picture 2" descr="http://cache3.asset-cache.net/xc/86507228.jpg?v=1&amp;c=IWSAsset&amp;k=2&amp;d=82EB172C4407816C9F907D982D8C4E4BEF3F925180A2F5D60D44FA8458505D1FE30A760B0D8112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228600"/>
            <a:ext cx="1922691" cy="2133600"/>
          </a:xfrm>
          <a:prstGeom prst="rect">
            <a:avLst/>
          </a:prstGeom>
          <a:noFill/>
        </p:spPr>
      </p:pic>
      <p:sp>
        <p:nvSpPr>
          <p:cNvPr id="10" name="Up Arrow 9"/>
          <p:cNvSpPr/>
          <p:nvPr/>
        </p:nvSpPr>
        <p:spPr>
          <a:xfrm>
            <a:off x="7086600" y="4038600"/>
            <a:ext cx="3810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0"/>
            <a:ext cx="81534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3600" b="1" dirty="0" smtClean="0"/>
              <a:t>It is easy to see that Squealer is not to be trusted because whenever he talks he always looks “</a:t>
            </a:r>
            <a:r>
              <a:rPr lang="en-US" sz="3600" b="1" u="sng" dirty="0" smtClean="0"/>
              <a:t>very sly</a:t>
            </a:r>
            <a:r>
              <a:rPr lang="en-US" sz="3600" b="1" dirty="0" smtClean="0"/>
              <a:t>” (Orwell, 71).</a:t>
            </a:r>
            <a:endParaRPr lang="en-US" sz="3600" dirty="0" smtClean="0"/>
          </a:p>
          <a:p>
            <a:pPr lvl="0">
              <a:buNone/>
            </a:pPr>
            <a:endParaRPr lang="en-US" dirty="0" smtClean="0"/>
          </a:p>
          <a:p>
            <a:r>
              <a:rPr lang="en-US" b="1" dirty="0" smtClean="0"/>
              <a:t>This is  </a:t>
            </a:r>
            <a:r>
              <a:rPr lang="en-US" sz="3600" b="1" u="sng" dirty="0" smtClean="0"/>
              <a:t>LOTSA SAUCE </a:t>
            </a:r>
            <a:r>
              <a:rPr lang="en-US" b="1" dirty="0" smtClean="0"/>
              <a:t>because…</a:t>
            </a:r>
          </a:p>
          <a:p>
            <a:r>
              <a:rPr lang="en-US" b="1" dirty="0" smtClean="0"/>
              <a:t>It is a lot of my words, with a very short quote from the text. This is the most stylish!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QUOTE INTEGRATION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400" y="4343400"/>
            <a:ext cx="1676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Freestyle Script" pitchFamily="66" charset="0"/>
              </a:rPr>
              <a:t>Text’s Words</a:t>
            </a:r>
            <a:endParaRPr lang="en-US" sz="2500" b="1" dirty="0">
              <a:latin typeface="Freestyle Script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9255286">
            <a:off x="1093365" y="1146582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Freestyle Script" pitchFamily="66" charset="0"/>
              </a:rPr>
              <a:t>My Words!</a:t>
            </a:r>
            <a:endParaRPr lang="en-US" sz="4000" b="1" dirty="0">
              <a:latin typeface="Freestyle Script" pitchFamily="66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057400" y="1905000"/>
            <a:ext cx="3048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-Up Arrow 8"/>
          <p:cNvSpPr/>
          <p:nvPr/>
        </p:nvSpPr>
        <p:spPr>
          <a:xfrm rot="5400000">
            <a:off x="5173637" y="3784178"/>
            <a:ext cx="923991" cy="1199408"/>
          </a:xfrm>
          <a:prstGeom prst="leftUpArrow">
            <a:avLst>
              <a:gd name="adj1" fmla="val 25000"/>
              <a:gd name="adj2" fmla="val 29992"/>
              <a:gd name="adj3" fmla="val 334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458" name="Picture 2" descr="http://www.floradawn.com/cooking/wp-content/uploads/2010/05/crust-with-sau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81000"/>
            <a:ext cx="2819400" cy="187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quotation marks.</a:t>
            </a:r>
          </a:p>
          <a:p>
            <a:r>
              <a:rPr lang="en-US" dirty="0" smtClean="0"/>
              <a:t>Remember it should look like the following: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2">
              <a:buNone/>
            </a:pPr>
            <a:r>
              <a:rPr lang="en-US" sz="3500" dirty="0" smtClean="0"/>
              <a:t>“This is a quote” (Orwell, 10). </a:t>
            </a:r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CITATION set-up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170840">
            <a:off x="6135094" y="2214830"/>
            <a:ext cx="243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Freestyle Script" pitchFamily="66" charset="0"/>
              </a:rPr>
              <a:t>Page Number!</a:t>
            </a:r>
            <a:endParaRPr lang="en-US" sz="4000" b="1" dirty="0">
              <a:latin typeface="Freestyle Script" pitchFamily="66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6477000" y="32766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6858000" y="4343400"/>
            <a:ext cx="2286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24600" y="5181600"/>
            <a:ext cx="1268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Freestyle Script" pitchFamily="66" charset="0"/>
              </a:rPr>
              <a:t>Period</a:t>
            </a:r>
            <a:endParaRPr lang="en-US" sz="4000" b="1" dirty="0">
              <a:latin typeface="Freestyle Script" pitchFamily="66" charset="0"/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4114800" y="4267200"/>
            <a:ext cx="228600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95600" y="5029200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Freestyle Script" pitchFamily="66" charset="0"/>
              </a:rPr>
              <a:t>End Quotation Marks</a:t>
            </a:r>
            <a:endParaRPr lang="en-US" sz="4000" b="1" dirty="0">
              <a:latin typeface="Freestyle Script" pitchFamily="66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5334000" y="3276600"/>
            <a:ext cx="2286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62000" y="2443432"/>
            <a:ext cx="5525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Freestyle Script" pitchFamily="66" charset="0"/>
              </a:rPr>
              <a:t>Author’s Last name OR Article Title</a:t>
            </a:r>
            <a:endParaRPr lang="en-US" sz="4000" b="1" dirty="0"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3">
      <a:majorFont>
        <a:latin typeface="Franklin Gothic Heavy"/>
        <a:ea typeface=""/>
        <a:cs typeface=""/>
      </a:majorFont>
      <a:minorFont>
        <a:latin typeface="Maiandra GD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2677</TotalTime>
  <Words>544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Franklin Gothic Heavy</vt:lpstr>
      <vt:lpstr>Freestyle Script</vt:lpstr>
      <vt:lpstr>Maiandra GD</vt:lpstr>
      <vt:lpstr>Verdana</vt:lpstr>
      <vt:lpstr>Wingdings 2</vt:lpstr>
      <vt:lpstr>Wingdings 3</vt:lpstr>
      <vt:lpstr>Concourse</vt:lpstr>
      <vt:lpstr>WHAT WILL I LEARN TODAY?</vt:lpstr>
      <vt:lpstr>QUOTE INTEGRATION</vt:lpstr>
      <vt:lpstr>WHAT READS BETTER??</vt:lpstr>
      <vt:lpstr>QUOTE INTEGRATION</vt:lpstr>
      <vt:lpstr>QUOTE INTEGRATION</vt:lpstr>
      <vt:lpstr>QUOTE INTEGRATION</vt:lpstr>
      <vt:lpstr>QUOTE INTEGRATION</vt:lpstr>
      <vt:lpstr>QUOTE INTEGRATION</vt:lpstr>
      <vt:lpstr>Remember CITATION set-up</vt:lpstr>
      <vt:lpstr>DOUBLE PUNCUTATION</vt:lpstr>
      <vt:lpstr>CITATION</vt:lpstr>
      <vt:lpstr>YOUR TURN</vt:lpstr>
      <vt:lpstr>WRITE UP</vt:lpstr>
      <vt:lpstr>CLOSING</vt:lpstr>
    </vt:vector>
  </TitlesOfParts>
  <Company>Harper Creek Community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ARutan</dc:creator>
  <cp:lastModifiedBy>Amber Rutan</cp:lastModifiedBy>
  <cp:revision>155</cp:revision>
  <cp:lastPrinted>2016-12-19T16:41:05Z</cp:lastPrinted>
  <dcterms:created xsi:type="dcterms:W3CDTF">2012-01-31T17:14:44Z</dcterms:created>
  <dcterms:modified xsi:type="dcterms:W3CDTF">2016-12-20T13:23:13Z</dcterms:modified>
</cp:coreProperties>
</file>